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304" r:id="rId2"/>
    <p:sldId id="332" r:id="rId3"/>
    <p:sldId id="307" r:id="rId4"/>
    <p:sldId id="303" r:id="rId5"/>
    <p:sldId id="308" r:id="rId6"/>
    <p:sldId id="311" r:id="rId7"/>
    <p:sldId id="320" r:id="rId8"/>
    <p:sldId id="321" r:id="rId9"/>
    <p:sldId id="258" r:id="rId10"/>
    <p:sldId id="322" r:id="rId11"/>
    <p:sldId id="323" r:id="rId12"/>
    <p:sldId id="290" r:id="rId13"/>
    <p:sldId id="291" r:id="rId14"/>
    <p:sldId id="324" r:id="rId15"/>
    <p:sldId id="259" r:id="rId16"/>
    <p:sldId id="260" r:id="rId17"/>
    <p:sldId id="314" r:id="rId18"/>
    <p:sldId id="334" r:id="rId19"/>
    <p:sldId id="335" r:id="rId20"/>
    <p:sldId id="330" r:id="rId21"/>
    <p:sldId id="263" r:id="rId22"/>
    <p:sldId id="329" r:id="rId23"/>
    <p:sldId id="301" r:id="rId24"/>
    <p:sldId id="264" r:id="rId25"/>
    <p:sldId id="262" r:id="rId26"/>
    <p:sldId id="261" r:id="rId27"/>
    <p:sldId id="333" r:id="rId28"/>
    <p:sldId id="325" r:id="rId29"/>
    <p:sldId id="316" r:id="rId30"/>
    <p:sldId id="317" r:id="rId31"/>
    <p:sldId id="318" r:id="rId32"/>
    <p:sldId id="319" r:id="rId33"/>
    <p:sldId id="32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D2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1596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3ADB4-939C-4B5E-8C8D-A1CB5E854F3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FD0E-D1B5-4F2C-9BF0-945CDB8BE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61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15A13A-2329-47CC-825B-1D48BF2FF3B0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174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9" name="Номер слайда 3"/>
          <p:cNvSpPr txBox="1">
            <a:spLocks noGrp="1"/>
          </p:cNvSpPr>
          <p:nvPr/>
        </p:nvSpPr>
        <p:spPr bwMode="auto">
          <a:xfrm>
            <a:off x="3883643" y="8684826"/>
            <a:ext cx="2972724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23C05B9-2E47-4499-991A-386C4EC93272}" type="slidenum">
              <a:rPr lang="ru-RU" sz="1200">
                <a:latin typeface="Calibri" pitchFamily="34" charset="0"/>
              </a:rPr>
              <a:pPr algn="r"/>
              <a:t>16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17.jpeg"/><Relationship Id="rId7" Type="http://schemas.openxmlformats.org/officeDocument/2006/relationships/image" Target="../media/image57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19.jpeg"/><Relationship Id="rId10" Type="http://schemas.openxmlformats.org/officeDocument/2006/relationships/image" Target="../media/image60.jpeg"/><Relationship Id="rId4" Type="http://schemas.openxmlformats.org/officeDocument/2006/relationships/image" Target="../media/image18.jpeg"/><Relationship Id="rId9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wserver\work\Common\&#1059;&#1055;&#1056;&#1040;&#1042;&#1051;&#1045;&#1053;&#1048;&#1045;%20&#1054;&#1041;&#1064;&#1045;&#1043;&#1054;%20&#1054;&#1041;&#1056;&#1040;&#1047;&#1054;&#1042;&#1040;&#1053;&#1048;&#1071;\&#1057;&#1045;&#1050;&#1058;&#1054;&#1056;%20&#1044;&#1054;&#1064;&#1050;&#1054;&#1051;&#1068;&#1053;&#1054;&#1043;&#1054;%20&#1054;&#1041;&#1056;&#1040;&#1047;&#1054;&#1042;&#1040;&#1053;&#1048;&#1071;\&#1047;&#1072;&#1088;&#1080;&#1087;&#1086;&#1074;&#1072;\slide.avi" TargetMode="External"/><Relationship Id="rId6" Type="http://schemas.openxmlformats.org/officeDocument/2006/relationships/image" Target="../media/image78.png"/><Relationship Id="rId11" Type="http://schemas.openxmlformats.org/officeDocument/2006/relationships/image" Target="../media/image83.jpe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jpeg"/><Relationship Id="rId9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14.jpeg"/><Relationship Id="rId3" Type="http://schemas.openxmlformats.org/officeDocument/2006/relationships/image" Target="../media/image20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22.jpeg"/><Relationship Id="rId10" Type="http://schemas.openxmlformats.org/officeDocument/2006/relationships/image" Target="../media/image25.jpeg"/><Relationship Id="rId4" Type="http://schemas.openxmlformats.org/officeDocument/2006/relationships/image" Target="../media/image21.jpeg"/><Relationship Id="rId9" Type="http://schemas.openxmlformats.org/officeDocument/2006/relationships/image" Target="../media/image24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12" Type="http://schemas.openxmlformats.org/officeDocument/2006/relationships/image" Target="../media/image1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29.jpeg"/><Relationship Id="rId9" Type="http://schemas.openxmlformats.org/officeDocument/2006/relationships/image" Target="../media/image32.jpeg"/><Relationship Id="rId1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2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29.jpeg"/><Relationship Id="rId10" Type="http://schemas.openxmlformats.org/officeDocument/2006/relationships/image" Target="../media/image40.jpeg"/><Relationship Id="rId4" Type="http://schemas.openxmlformats.org/officeDocument/2006/relationships/image" Target="../media/image12.jpeg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0.jpeg"/><Relationship Id="rId7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7.jpeg"/><Relationship Id="rId10" Type="http://schemas.openxmlformats.org/officeDocument/2006/relationships/image" Target="../media/image42.jpeg"/><Relationship Id="rId4" Type="http://schemas.openxmlformats.org/officeDocument/2006/relationships/image" Target="../media/image43.jpeg"/><Relationship Id="rId9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2.jpeg"/><Relationship Id="rId7" Type="http://schemas.openxmlformats.org/officeDocument/2006/relationships/image" Target="../media/image5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40.jpeg"/><Relationship Id="rId4" Type="http://schemas.openxmlformats.org/officeDocument/2006/relationships/image" Target="../media/image8.jpeg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70201" y="0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dirty="0"/>
              <a:t>  </a:t>
            </a:r>
            <a:r>
              <a:rPr lang="ru-RU" sz="2800" b="1" dirty="0"/>
              <a:t> </a:t>
            </a:r>
            <a:endParaRPr lang="ru-RU" sz="2800" dirty="0"/>
          </a:p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«Новые подходы в обучении детей  </a:t>
            </a:r>
            <a:endParaRPr lang="ru-RU" sz="2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татарскому  языку </a:t>
            </a:r>
            <a:r>
              <a:rPr lang="ru-RU" sz="2800" b="1" u="sng" dirty="0">
                <a:solidFill>
                  <a:srgbClr val="FF0000"/>
                </a:solidFill>
              </a:rPr>
              <a:t>в дошкольных образовательных  </a:t>
            </a:r>
            <a:r>
              <a:rPr lang="ru-RU" sz="2800" b="1" u="sng" dirty="0" smtClean="0">
                <a:solidFill>
                  <a:srgbClr val="FF0000"/>
                </a:solidFill>
              </a:rPr>
              <a:t>учреждениях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>
                <a:solidFill>
                  <a:srgbClr val="FF0000"/>
                </a:solidFill>
              </a:rPr>
              <a:t>Республики Татарстан»</a:t>
            </a:r>
            <a:r>
              <a:rPr lang="ru-RU" sz="2800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97681" y="4975231"/>
            <a:ext cx="6156176" cy="36933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340" y="3488178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655805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47781075"/>
              </p:ext>
            </p:extLst>
          </p:nvPr>
        </p:nvGraphicFramePr>
        <p:xfrm>
          <a:off x="575556" y="0"/>
          <a:ext cx="8136904" cy="5400600"/>
        </p:xfrm>
        <a:graphic>
          <a:graphicData uri="http://schemas.openxmlformats.org/presentationml/2006/ole">
            <p:oleObj spid="_x0000_s23672" name="Слайд" r:id="rId3" imgW="4572000" imgH="3429115" progId="PowerPoint.Slide.8">
              <p:embed/>
            </p:oleObj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388604" y="27358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51723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2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b="1" u="sng" dirty="0">
                <a:solidFill>
                  <a:srgbClr val="C00000"/>
                </a:solidFill>
              </a:rPr>
              <a:t>комплект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</a:rPr>
              <a:t>УМК</a:t>
            </a:r>
            <a:r>
              <a:rPr lang="ru-RU" sz="1600" b="1" dirty="0" err="1" smtClean="0">
                <a:solidFill>
                  <a:srgbClr val="C00000"/>
                </a:solidFill>
              </a:rPr>
              <a:t>«Туган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телдә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сөйләшәбез</a:t>
            </a:r>
            <a:r>
              <a:rPr lang="ru-RU" sz="1600" b="1" dirty="0" smtClean="0">
                <a:solidFill>
                  <a:srgbClr val="C00000"/>
                </a:solidFill>
              </a:rPr>
              <a:t>», «Говорим на родном языке» созданный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</a:t>
            </a:r>
            <a:r>
              <a:rPr lang="ru-RU" sz="1600" dirty="0" err="1">
                <a:solidFill>
                  <a:srgbClr val="002060"/>
                </a:solidFill>
              </a:rPr>
              <a:t>Хазратовой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Файрузы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Вакилевны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Мирхатовны</a:t>
            </a:r>
            <a:r>
              <a:rPr lang="ru-RU" sz="1600" dirty="0" smtClean="0">
                <a:solidFill>
                  <a:srgbClr val="002060"/>
                </a:solidFill>
              </a:rPr>
              <a:t>  целенаправлен на  обучение </a:t>
            </a:r>
            <a:r>
              <a:rPr lang="ru-RU" sz="1600" dirty="0" err="1">
                <a:solidFill>
                  <a:srgbClr val="002060"/>
                </a:solidFill>
              </a:rPr>
              <a:t>татароязычных</a:t>
            </a:r>
            <a:r>
              <a:rPr lang="ru-RU" sz="1600" dirty="0">
                <a:solidFill>
                  <a:srgbClr val="002060"/>
                </a:solidFill>
              </a:rPr>
              <a:t> детей родному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</a:p>
        </p:txBody>
      </p:sp>
      <p:pic>
        <p:nvPicPr>
          <p:cNvPr id="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541004" y="28882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693404" y="30406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67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85253271"/>
              </p:ext>
            </p:extLst>
          </p:nvPr>
        </p:nvGraphicFramePr>
        <p:xfrm>
          <a:off x="932522" y="1268760"/>
          <a:ext cx="4680520" cy="3312368"/>
        </p:xfrm>
        <a:graphic>
          <a:graphicData uri="http://schemas.openxmlformats.org/presentationml/2006/ole">
            <p:oleObj spid="_x0000_s24688" name="Слайд" r:id="rId3" imgW="4572000" imgH="3429115" progId="PowerPoint.Slide.8">
              <p:embed/>
            </p:oleObj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57903">
            <a:off x="6108006" y="1730328"/>
            <a:ext cx="1671712" cy="2139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4377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состав  учебно-методического  </a:t>
            </a:r>
            <a:r>
              <a:rPr lang="ru-RU" b="1" dirty="0">
                <a:solidFill>
                  <a:srgbClr val="C00000"/>
                </a:solidFill>
              </a:rPr>
              <a:t>комплекта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телдә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сөйләшәбез</a:t>
            </a:r>
            <a:r>
              <a:rPr lang="ru-RU" b="1" dirty="0" smtClean="0">
                <a:solidFill>
                  <a:srgbClr val="C00000"/>
                </a:solidFill>
              </a:rPr>
              <a:t>»-«Говорим на родном языке» входят: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8984" y="4623882"/>
            <a:ext cx="362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обучения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5850" y="4993214"/>
            <a:ext cx="7789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воспитателей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9826" y="5362546"/>
            <a:ext cx="3709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Рабочие тетради для детей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331" y="5731878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Аудиоматериалы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610121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</a:rPr>
              <a:t>Наглядные  и демонстрационные материалы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13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 rot="10800000" flipV="1">
            <a:off x="591014" y="802446"/>
            <a:ext cx="8105988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УМК </a:t>
            </a: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“Туган телдә сөйләшәбез”  </a:t>
            </a:r>
            <a:r>
              <a:rPr kumimoji="0" lang="tt-RU" alt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устной родной речи детей дошкольного возраста.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708920"/>
            <a:ext cx="72008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Предложенный УМК включает в себе: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пособия по обучению родному (татарскому) языку и развитии речи детей дошкольного возраста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рабочие тетради, начиная с средней группы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аудиозаписи, серии картин.</a:t>
            </a: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789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1086272"/>
            <a:ext cx="8064896" cy="38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endParaRPr kumimoji="0" lang="tt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УМК “Туган телдә сөйләшәбез”разработан для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второй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старшей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 группы</a:t>
            </a:r>
          </a:p>
        </p:txBody>
      </p:sp>
    </p:spTree>
    <p:extLst>
      <p:ext uri="{BB962C8B-B14F-4D97-AF65-F5344CB8AC3E}">
        <p14:creationId xmlns:p14="http://schemas.microsoft.com/office/powerpoint/2010/main" xmlns="" val="26212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0072">
            <a:off x="7467340" y="1336105"/>
            <a:ext cx="1277798" cy="180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5087">
            <a:off x="58941" y="1963569"/>
            <a:ext cx="1286306" cy="161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96205">
            <a:off x="1410912" y="1520952"/>
            <a:ext cx="1300509" cy="1674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7466487" y="3452731"/>
            <a:ext cx="1547707" cy="196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выступление\азбука\IMG_8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63" y="3701254"/>
            <a:ext cx="1617093" cy="1079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азбука\IMG_806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21959">
            <a:off x="1528761" y="3451169"/>
            <a:ext cx="1920424" cy="1412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азбука\IMG_806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26832">
            <a:off x="2965794" y="1708938"/>
            <a:ext cx="2094243" cy="1298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азбука\IMG_806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231" y="1864888"/>
            <a:ext cx="2016224" cy="135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азбука\IMG_807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5106" y="3423901"/>
            <a:ext cx="2007146" cy="12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азбука\IMG_807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2252" y="3622510"/>
            <a:ext cx="1788418" cy="128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4" y="5024118"/>
            <a:ext cx="77332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</a:t>
            </a:r>
            <a:r>
              <a:rPr lang="ru-RU" b="1" u="sng" dirty="0" smtClean="0">
                <a:solidFill>
                  <a:srgbClr val="C00000"/>
                </a:solidFill>
              </a:rPr>
              <a:t>обучения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Рабочие тетради для детей 1-2 часть </a:t>
            </a: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861" y="154924"/>
            <a:ext cx="8380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3 </a:t>
            </a:r>
            <a:r>
              <a:rPr lang="ru-RU" sz="1600" b="1" u="sng" dirty="0" smtClean="0">
                <a:solidFill>
                  <a:srgbClr val="C00000"/>
                </a:solidFill>
              </a:rPr>
              <a:t>комплект создан </a:t>
            </a:r>
            <a:r>
              <a:rPr lang="ru-RU" sz="1600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– </a:t>
            </a:r>
            <a:r>
              <a:rPr lang="ru-RU" sz="1600" dirty="0" err="1" smtClean="0">
                <a:solidFill>
                  <a:schemeClr val="tx2"/>
                </a:solidFill>
              </a:rPr>
              <a:t>Шаеховой</a:t>
            </a:r>
            <a:r>
              <a:rPr lang="ru-RU" sz="1600" dirty="0" smtClean="0">
                <a:solidFill>
                  <a:schemeClr val="tx2"/>
                </a:solidFill>
              </a:rPr>
              <a:t> Резедой </a:t>
            </a:r>
            <a:r>
              <a:rPr lang="ru-RU" sz="1600" dirty="0" err="1" smtClean="0">
                <a:solidFill>
                  <a:schemeClr val="tx2"/>
                </a:solidFill>
              </a:rPr>
              <a:t>Камилевны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«</a:t>
            </a:r>
            <a:r>
              <a:rPr lang="ru-RU" sz="1600" b="1" dirty="0" err="1" smtClean="0">
                <a:solidFill>
                  <a:srgbClr val="C00000"/>
                </a:solidFill>
              </a:rPr>
              <a:t>Мәктәпкәчә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яшьтәгеләр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әлифбасы</a:t>
            </a:r>
            <a:r>
              <a:rPr lang="ru-RU" sz="1600" b="1" dirty="0">
                <a:solidFill>
                  <a:srgbClr val="C00000"/>
                </a:solidFill>
              </a:rPr>
              <a:t>: </a:t>
            </a:r>
            <a:r>
              <a:rPr lang="ru-RU" sz="1600" b="1" dirty="0" err="1">
                <a:solidFill>
                  <a:srgbClr val="C00000"/>
                </a:solidFill>
              </a:rPr>
              <a:t>авазларны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уйнатып</a:t>
            </a:r>
            <a:r>
              <a:rPr lang="ru-RU" sz="1600" b="1" dirty="0">
                <a:solidFill>
                  <a:srgbClr val="C00000"/>
                </a:solidFill>
              </a:rPr>
              <a:t>» </a:t>
            </a:r>
            <a:r>
              <a:rPr lang="ru-RU" sz="1600" dirty="0" smtClean="0">
                <a:solidFill>
                  <a:schemeClr val="tx2"/>
                </a:solidFill>
              </a:rPr>
              <a:t>(</a:t>
            </a:r>
            <a:r>
              <a:rPr lang="ru-RU" sz="1600" dirty="0">
                <a:solidFill>
                  <a:schemeClr val="tx2"/>
                </a:solidFill>
              </a:rPr>
              <a:t>для </a:t>
            </a:r>
            <a:r>
              <a:rPr lang="ru-RU" sz="1600" dirty="0" err="1">
                <a:solidFill>
                  <a:schemeClr val="tx2"/>
                </a:solidFill>
              </a:rPr>
              <a:t>татароязычных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детей) и пособие </a:t>
            </a:r>
            <a:r>
              <a:rPr lang="ru-RU" sz="1600" dirty="0">
                <a:solidFill>
                  <a:schemeClr val="tx2"/>
                </a:solidFill>
              </a:rPr>
              <a:t>«Раз – словечко, два - словечко» </a:t>
            </a:r>
            <a:r>
              <a:rPr lang="ru-RU" sz="1600" dirty="0" smtClean="0">
                <a:solidFill>
                  <a:schemeClr val="tx2"/>
                </a:solidFill>
              </a:rPr>
              <a:t>(для обучения русскоязычных   детей  </a:t>
            </a:r>
            <a:r>
              <a:rPr lang="ru-RU" sz="1600" dirty="0">
                <a:solidFill>
                  <a:schemeClr val="tx2"/>
                </a:solidFill>
              </a:rPr>
              <a:t>татарскому языку</a:t>
            </a:r>
            <a:r>
              <a:rPr lang="ru-RU" sz="1600" dirty="0" smtClean="0">
                <a:solidFill>
                  <a:schemeClr val="tx2"/>
                </a:solidFill>
              </a:rPr>
              <a:t>)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0556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3406" y="332656"/>
            <a:ext cx="8229600" cy="720080"/>
          </a:xfrm>
        </p:spPr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</a:rPr>
              <a:t>Суть новых подходов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4294967295"/>
          </p:nvPr>
        </p:nvSpPr>
        <p:spPr>
          <a:xfrm>
            <a:off x="179512" y="1628800"/>
            <a:ext cx="4038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Было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2200" dirty="0" smtClean="0">
              <a:solidFill>
                <a:srgbClr val="1F497D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филологическая наука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Академичность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Теоретизированность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Усложненность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200" dirty="0" smtClean="0"/>
          </a:p>
        </p:txBody>
      </p:sp>
      <p:sp>
        <p:nvSpPr>
          <p:cNvPr id="6148" name="Объект 5"/>
          <p:cNvSpPr>
            <a:spLocks noGrp="1"/>
          </p:cNvSpPr>
          <p:nvPr>
            <p:ph sz="half" idx="4294967295"/>
          </p:nvPr>
        </p:nvSpPr>
        <p:spPr>
          <a:xfrm>
            <a:off x="5419725" y="1600200"/>
            <a:ext cx="3724275" cy="45259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Будет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200" dirty="0" smtClean="0">
              <a:solidFill>
                <a:srgbClr val="1F497D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средство общения</a:t>
            </a: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Практико-ориентированность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Мультимедийность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Привлекательность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356100" y="2701925"/>
            <a:ext cx="684213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313238" y="5199063"/>
            <a:ext cx="638175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авая фигурная скобка 1"/>
          <p:cNvSpPr/>
          <p:nvPr/>
        </p:nvSpPr>
        <p:spPr>
          <a:xfrm>
            <a:off x="3613150" y="4437063"/>
            <a:ext cx="382588" cy="1582737"/>
          </a:xfrm>
          <a:prstGeom prst="rightBrace">
            <a:avLst>
              <a:gd name="adj1" fmla="val 65969"/>
              <a:gd name="adj2" fmla="val 50000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0800000">
            <a:off x="5030788" y="4437063"/>
            <a:ext cx="404812" cy="1570037"/>
          </a:xfrm>
          <a:prstGeom prst="rightBrace">
            <a:avLst>
              <a:gd name="adj1" fmla="val 65969"/>
              <a:gd name="adj2" fmla="val 49069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73075" y="285750"/>
            <a:ext cx="8670925" cy="714375"/>
          </a:xfrm>
        </p:spPr>
        <p:txBody>
          <a:bodyPr>
            <a:normAutofit fontScale="90000"/>
          </a:bodyPr>
          <a:lstStyle/>
          <a:p>
            <a:pPr marL="0" indent="0" algn="ctr" eaLnBrk="1" hangingPunct="1">
              <a:buNone/>
              <a:defRPr/>
            </a:pPr>
            <a:r>
              <a:rPr lang="ru-RU" sz="2800" b="1" u="sng" dirty="0" smtClean="0">
                <a:solidFill>
                  <a:srgbClr val="C00000"/>
                </a:solidFill>
              </a:rPr>
              <a:t>Участники образовательного процесса: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b="1" u="sng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1000100" y="4286256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I</a:t>
            </a:r>
            <a:r>
              <a:rPr lang="ru-RU" sz="2400" dirty="0" smtClean="0">
                <a:solidFill>
                  <a:schemeClr val="tx2"/>
                </a:solidFill>
              </a:rPr>
              <a:t> .  Материалы для обучения</a:t>
            </a:r>
          </a:p>
          <a:p>
            <a:pPr marL="571500" indent="-571500">
              <a:lnSpc>
                <a:spcPct val="150000"/>
              </a:lnSpc>
              <a:buFontTx/>
              <a:buAutoNum type="romanUcPeriod" startAt="2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Материалы для формирования          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языковой среды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6150" name="TextBox 2"/>
          <p:cNvSpPr txBox="1">
            <a:spLocks noChangeArrowheads="1"/>
          </p:cNvSpPr>
          <p:nvPr/>
        </p:nvSpPr>
        <p:spPr bwMode="auto">
          <a:xfrm>
            <a:off x="539552" y="1124744"/>
            <a:ext cx="597059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/>
              <a:t>- </a:t>
            </a:r>
            <a:r>
              <a:rPr lang="ru-RU" sz="2800" dirty="0">
                <a:solidFill>
                  <a:schemeClr val="tx2"/>
                </a:solidFill>
              </a:rPr>
              <a:t>Дети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Воспитатели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Родители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463452"/>
            <a:ext cx="2925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Типы материалов</a:t>
            </a:r>
            <a:endParaRPr lang="ru-RU" sz="24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C:\Users\сирина\Desktop\умк\фотки по умк - копия\IMG_3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17429">
            <a:off x="6645073" y="1388928"/>
            <a:ext cx="2269287" cy="174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умк\фотки по умк\IMG_3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10533">
            <a:off x="4816227" y="332842"/>
            <a:ext cx="2635068" cy="1931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умк\фотки по умк - копия\IMG_30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49730">
            <a:off x="763814" y="3560828"/>
            <a:ext cx="2931700" cy="2303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22-01-2015_17-46-29\IMG_55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0087"/>
            <a:ext cx="4860032" cy="3315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22-01-2015_17-42-26\IMG_548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28431"/>
            <a:ext cx="4554357" cy="3456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60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C:\Users\сирина\Desktop\выступление\22-01-2015_17-46-29\IMG_5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4212332" cy="3255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6" name="Picture 2" descr="C:\Users\сирина\Desktop\выступление\22-01-2015_17-46-29\IMG_55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4176464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7" name="Picture 3" descr="C:\Users\сирина\Desktop\выступление\22-01-2015_17-42-26\IMG_54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0348"/>
            <a:ext cx="4212332" cy="2940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8" name="Picture 4" descr="C:\Users\сирина\Desktop\выступление\22-01-2015_17-42-26\IMG_54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4248472" cy="3255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95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22-01-2015_17-42-26\IMG_5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14032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1" name="Picture 3" descr="C:\Users\сирина\Desktop\выступление\22-01-2015_17-46-29\IMG_5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630"/>
            <a:ext cx="4176464" cy="3033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2" name="Picture 4" descr="C:\Users\сирина\Downloads\IMG_20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084" y="3497283"/>
            <a:ext cx="4152900" cy="311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C:\Users\сирина\Desktop\умк\фотки по умк - копия\IMG_30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20627">
            <a:off x="4993697" y="3679704"/>
            <a:ext cx="3674799" cy="3003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846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t-RU" sz="2800" dirty="0">
                <a:solidFill>
                  <a:schemeClr val="tx2"/>
                </a:solidFill>
              </a:rPr>
              <a:t>  </a:t>
            </a:r>
            <a:r>
              <a:rPr lang="ru-RU" sz="2800" b="1" dirty="0">
                <a:solidFill>
                  <a:schemeClr val="tx2"/>
                </a:solidFill>
              </a:rPr>
              <a:t> </a:t>
            </a:r>
            <a:endParaRPr lang="ru-RU" sz="2800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Постановлением кабинета Министров Республики Татарстан от 30.12.2010 г. № 1174 «Об утверждении Стратегии развития образования в Республики Татарстан на 2010-2015 </a:t>
            </a:r>
            <a:r>
              <a:rPr lang="ru-RU" dirty="0" err="1">
                <a:solidFill>
                  <a:schemeClr val="tx2"/>
                </a:solidFill>
              </a:rPr>
              <a:t>г.г</a:t>
            </a:r>
            <a:r>
              <a:rPr lang="ru-RU" b="1" dirty="0">
                <a:solidFill>
                  <a:srgbClr val="C00000"/>
                </a:solidFill>
              </a:rPr>
              <a:t>. «</a:t>
            </a:r>
            <a:r>
              <a:rPr lang="ru-RU" b="1" dirty="0" err="1">
                <a:solidFill>
                  <a:srgbClr val="C00000"/>
                </a:solidFill>
              </a:rPr>
              <a:t>Киләчәк</a:t>
            </a:r>
            <a:r>
              <a:rPr lang="ru-RU" b="1" dirty="0">
                <a:solidFill>
                  <a:srgbClr val="C00000"/>
                </a:solidFill>
              </a:rPr>
              <a:t>», </a:t>
            </a:r>
            <a:r>
              <a:rPr lang="ru-RU" dirty="0">
                <a:solidFill>
                  <a:schemeClr val="tx2"/>
                </a:solidFill>
              </a:rPr>
              <a:t>в рамках реализации первоочередных мероприятий Стратегии, творческими группами, созданными Министерством образования и науки Республики Татарстан, </a:t>
            </a:r>
            <a:r>
              <a:rPr lang="ru-RU" b="1" dirty="0">
                <a:solidFill>
                  <a:schemeClr val="tx2"/>
                </a:solidFill>
              </a:rPr>
              <a:t>разработаны учебно-методические комплекты по обучению детей двум государственным языкам в дошкольных образовательных учреждениях Республики Татарстан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6107" y="4005064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472038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C:\Users\сирина\Desktop\папка рейтинг\министр\IMG_5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80486"/>
            <a:ext cx="4819131" cy="3118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C:\Users\сирина\Pictures\7(20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184769"/>
            <a:ext cx="1905000" cy="1343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9" name="Picture 5" descr="C:\Users\сирина\Pictures\23(5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2846" y="3298824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0" name="Picture 6" descr="C:\Users\сирина\Pictures\35(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6107" y="3150456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7" name="Picture 3" descr="C:\Users\сирина\Pictures\8(15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2138" y="4510024"/>
            <a:ext cx="1905000" cy="1378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1" name="Picture 7" descr="C:\Users\сирина\Pictures\53(2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0246" y="4565649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2" name="Picture 8" descr="C:\Users\сирина\Pictures\57(2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4553" y="4417281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39963"/>
            <a:ext cx="1219200" cy="1189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3239474" y="5998036"/>
            <a:ext cx="5940152" cy="91291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49285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inullin\Desktop\Совещания с участием Президента и Премьера\Совещание по 12 мероприятию\2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2807">
            <a:off x="4894263" y="1311275"/>
            <a:ext cx="3717925" cy="475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188640"/>
            <a:ext cx="6681936" cy="99377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мультипликационных фильмов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Союзмультфильм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татарский язык</a:t>
            </a:r>
          </a:p>
        </p:txBody>
      </p:sp>
      <p:sp>
        <p:nvSpPr>
          <p:cNvPr id="11268" name="Объект 2"/>
          <p:cNvSpPr>
            <a:spLocks noGrp="1"/>
          </p:cNvSpPr>
          <p:nvPr>
            <p:ph idx="4294967295"/>
          </p:nvPr>
        </p:nvSpPr>
        <p:spPr>
          <a:xfrm>
            <a:off x="1295400" y="1268413"/>
            <a:ext cx="7848600" cy="505431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Крокодил Гена 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Чебурашка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Шапокляк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львенок и черепаха пели песню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идет в гости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 день забот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Котенок по имени Гав № 1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2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3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Трое из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Каникулы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Зима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Кто сказал «Мяу»?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Золушка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Двенадцать месяцев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Малыш и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вернулся </a:t>
            </a:r>
          </a:p>
          <a:p>
            <a:pPr algn="just" eaLnBrk="1" hangingPunct="1"/>
            <a:endParaRPr lang="ru-RU" sz="1400" dirty="0" smtClean="0"/>
          </a:p>
          <a:p>
            <a:pPr algn="just" eaLnBrk="1" hangingPunct="1"/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9" t="2963" r="-99" b="2963"/>
          <a:stretch>
            <a:fillRect/>
          </a:stretch>
        </p:blipFill>
        <p:spPr bwMode="auto">
          <a:xfrm>
            <a:off x="-36513" y="-26988"/>
            <a:ext cx="921702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39" name="Group 12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4344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5" name="TextBox 5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pic>
        <p:nvPicPr>
          <p:cNvPr id="14341" name="Picture 7" descr="C:\Users\Minullin\Desktop\фотот для слайдов УМК\CIMG38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9578"/>
            <a:ext cx="2664296" cy="238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C:\Users\Minullin\Desktop\фотот для слайдов УМК\CIMG38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7086" y="4017216"/>
            <a:ext cx="2557041" cy="2291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C:\Users\Minullin\Desktop\фотот для слайдов УМК\CIMG38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2646960" cy="2389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88640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 комплект из трех дисков: музыкальные сказки на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тат.яз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Африка хикмәтләре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Сертотмас үрдәк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Бардым күлгә, салдым 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кармак...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детские песни на тат.яз.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Бииләр итек-читекләр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20633760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20526" y="11308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2"/>
          <p:cNvSpPr txBox="1">
            <a:spLocks noChangeArrowheads="1"/>
          </p:cNvSpPr>
          <p:nvPr/>
        </p:nvSpPr>
        <p:spPr bwMode="auto">
          <a:xfrm>
            <a:off x="827584" y="344711"/>
            <a:ext cx="8064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А</a:t>
            </a:r>
            <a:r>
              <a:rPr lang="ru-RU" sz="2000" b="1" u="sng" dirty="0" smtClean="0">
                <a:solidFill>
                  <a:srgbClr val="C00000"/>
                </a:solidFill>
              </a:rPr>
              <a:t>нимационные </a:t>
            </a:r>
            <a:r>
              <a:rPr lang="ru-RU" sz="2000" b="1" u="sng" dirty="0">
                <a:solidFill>
                  <a:srgbClr val="C00000"/>
                </a:solidFill>
              </a:rPr>
              <a:t>сюжеты для детей дошкольного возраста</a:t>
            </a:r>
            <a:endParaRPr lang="ru-RU" sz="2000" u="sng" dirty="0">
              <a:solidFill>
                <a:srgbClr val="C00000"/>
              </a:solidFill>
            </a:endParaRPr>
          </a:p>
        </p:txBody>
      </p:sp>
      <p:sp>
        <p:nvSpPr>
          <p:cNvPr id="15368" name="Прямоугольник 1"/>
          <p:cNvSpPr>
            <a:spLocks noChangeArrowheads="1"/>
          </p:cNvSpPr>
          <p:nvPr/>
        </p:nvSpPr>
        <p:spPr bwMode="auto">
          <a:xfrm>
            <a:off x="827584" y="1052736"/>
            <a:ext cx="5329238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гаиләм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туганнарым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Әйдәгез танышыйк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дуслар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Әйе.Юк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Кунак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Сөт. Чәй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Песине сыйла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 көн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Алия кунакка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Алсуга бүләк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Бүләкләр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 да, саныйбыз да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783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684584" y="260648"/>
            <a:ext cx="82296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b="1" u="sng" dirty="0" smtClean="0">
                <a:solidFill>
                  <a:srgbClr val="C00000"/>
                </a:solidFill>
              </a:rPr>
              <a:t>Анимационные сюжеты (до 3-х минут)</a:t>
            </a:r>
            <a:endParaRPr lang="ru-RU" sz="2000" i="1" u="sng" dirty="0" smtClean="0">
              <a:solidFill>
                <a:srgbClr val="C00000"/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7210425" cy="5144393"/>
          </a:xfrm>
        </p:spPr>
        <p:txBody>
          <a:bodyPr/>
          <a:lstStyle/>
          <a:p>
            <a:pPr marL="45720" indent="0" eaLnBrk="1" hangingPunct="1">
              <a:lnSpc>
                <a:spcPct val="80000"/>
              </a:lnSpc>
              <a:buNone/>
            </a:pPr>
            <a:endParaRPr lang="tt-RU" sz="2400" dirty="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Әйдә дуслашыйк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Качышлы уйныйбыз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Шалкан әкияте буенча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кунаклар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Тәмле кибетендә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 кунак чакыра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Карусельга сәяхәт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Уенчыклар үпкәләде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уеннар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 һәм Мияу маҗаралары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Уйный-уйный саныйбыз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ял итәбез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dirty="0" smtClean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66910569"/>
              </p:ext>
            </p:extLst>
          </p:nvPr>
        </p:nvGraphicFramePr>
        <p:xfrm>
          <a:off x="4211960" y="980728"/>
          <a:ext cx="4572000" cy="5143500"/>
        </p:xfrm>
        <a:graphic>
          <a:graphicData uri="http://schemas.openxmlformats.org/presentationml/2006/ole">
            <p:oleObj spid="_x0000_s9460" name="Слайд" r:id="rId3" imgW="4572000" imgH="3429115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4294967295"/>
          </p:nvPr>
        </p:nvSpPr>
        <p:spPr>
          <a:xfrm>
            <a:off x="683568" y="1124744"/>
            <a:ext cx="7821613" cy="46005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аудиозаписи татарских народных танцевальных мелодий «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Шома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бас» (29 мелодий)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6DDC387-ACBC-4BA4-B493-42E1422CAF8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558800" y="188913"/>
            <a:ext cx="78597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нового поколения для изучения детьми татарского языка </a:t>
            </a:r>
          </a:p>
        </p:txBody>
      </p:sp>
      <p:pic>
        <p:nvPicPr>
          <p:cNvPr id="5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08085">
            <a:off x="3473275" y="1982783"/>
            <a:ext cx="3079084" cy="259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C:\Users\сирина\Desktop\выступление\тнв\IMG_8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71181"/>
            <a:ext cx="3111500" cy="35754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тнв\IMG_80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8236">
            <a:off x="5815587" y="3960965"/>
            <a:ext cx="3096344" cy="2649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тнв\IMG_80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8240" y="4423452"/>
            <a:ext cx="1909921" cy="2342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88640"/>
            <a:ext cx="850150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u="sng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     Сборники детских художественных произведений для воспитателей и родителей</a:t>
            </a:r>
          </a:p>
          <a:p>
            <a:pPr marL="0" indent="0" eaLnBrk="1" hangingPunct="1">
              <a:defRPr/>
            </a:pPr>
            <a:endParaRPr lang="ru-RU" sz="2400" dirty="0" smtClean="0"/>
          </a:p>
        </p:txBody>
      </p:sp>
      <p:pic>
        <p:nvPicPr>
          <p:cNvPr id="25602" name="Picture 2" descr="C:\Users\сирина\Desktop\выступление\литер\IMG_8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25509">
            <a:off x="527795" y="1307261"/>
            <a:ext cx="2180080" cy="269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литер\IMG_8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3048" y="1986966"/>
            <a:ext cx="1584176" cy="1339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литер\IMG_80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6458" y="1196751"/>
            <a:ext cx="1800200" cy="2586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литер\IMG_80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86914">
            <a:off x="6884330" y="1171283"/>
            <a:ext cx="2016224" cy="2821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литер\IMG_80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78381">
            <a:off x="1259347" y="3751661"/>
            <a:ext cx="1922848" cy="3000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литер\IMG_80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5136" y="3620832"/>
            <a:ext cx="2136318" cy="309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литер\IMG_80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16903">
            <a:off x="6178759" y="3956545"/>
            <a:ext cx="2198519" cy="287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05" y="5805264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Трансляция </a:t>
            </a:r>
            <a:r>
              <a:rPr lang="ru-RU" sz="1200" b="1" dirty="0">
                <a:solidFill>
                  <a:schemeClr val="tx2"/>
                </a:solidFill>
              </a:rPr>
              <a:t>программы </a:t>
            </a:r>
            <a:r>
              <a:rPr lang="ru-RU" sz="1200" b="1" dirty="0">
                <a:solidFill>
                  <a:srgbClr val="C00000"/>
                </a:solidFill>
              </a:rPr>
              <a:t>«</a:t>
            </a:r>
            <a:r>
              <a:rPr lang="ru-RU" sz="1200" b="1" dirty="0" err="1">
                <a:solidFill>
                  <a:srgbClr val="C00000"/>
                </a:solidFill>
              </a:rPr>
              <a:t>Әкият</a:t>
            </a:r>
            <a:r>
              <a:rPr lang="ru-RU" sz="1200" b="1" dirty="0">
                <a:solidFill>
                  <a:srgbClr val="C00000"/>
                </a:solidFill>
              </a:rPr>
              <a:t> </a:t>
            </a:r>
            <a:r>
              <a:rPr lang="ru-RU" sz="1200" b="1" dirty="0" err="1">
                <a:solidFill>
                  <a:srgbClr val="C00000"/>
                </a:solidFill>
              </a:rPr>
              <a:t>илендә</a:t>
            </a:r>
            <a:r>
              <a:rPr lang="ru-RU" sz="1200" b="1" dirty="0">
                <a:solidFill>
                  <a:srgbClr val="C00000"/>
                </a:solidFill>
              </a:rPr>
              <a:t>» </a:t>
            </a:r>
            <a:r>
              <a:rPr lang="ru-RU" sz="1200" b="1" dirty="0">
                <a:solidFill>
                  <a:schemeClr val="tx2"/>
                </a:solidFill>
              </a:rPr>
              <a:t>по воскресеньям в 9:30 на телеканале ТНВ «Новый век»!</a:t>
            </a:r>
            <a:endParaRPr lang="ru-RU" sz="1200" dirty="0">
              <a:solidFill>
                <a:schemeClr val="tx2"/>
              </a:solidFill>
            </a:endParaRPr>
          </a:p>
          <a:p>
            <a:pPr algn="ctr"/>
            <a:r>
              <a:rPr lang="ru-RU" sz="1200" dirty="0">
                <a:solidFill>
                  <a:schemeClr val="tx2"/>
                </a:solidFill>
              </a:rPr>
              <a:t>После трансляции, телевизионную версию передачи </a:t>
            </a:r>
            <a:r>
              <a:rPr lang="ru-RU" sz="1200" dirty="0">
                <a:solidFill>
                  <a:srgbClr val="C00000"/>
                </a:solidFill>
              </a:rPr>
              <a:t>«</a:t>
            </a:r>
            <a:r>
              <a:rPr lang="ru-RU" sz="1200" dirty="0" err="1">
                <a:solidFill>
                  <a:srgbClr val="C00000"/>
                </a:solidFill>
              </a:rPr>
              <a:t>Әкият</a:t>
            </a:r>
            <a:r>
              <a:rPr lang="ru-RU" sz="1200" dirty="0">
                <a:solidFill>
                  <a:srgbClr val="C00000"/>
                </a:solidFill>
              </a:rPr>
              <a:t> </a:t>
            </a:r>
            <a:r>
              <a:rPr lang="ru-RU" sz="1200" dirty="0" err="1">
                <a:solidFill>
                  <a:srgbClr val="C00000"/>
                </a:solidFill>
              </a:rPr>
              <a:t>илендә</a:t>
            </a:r>
            <a:r>
              <a:rPr lang="ru-RU" sz="1200" dirty="0">
                <a:solidFill>
                  <a:schemeClr val="tx2"/>
                </a:solidFill>
              </a:rPr>
              <a:t>», Вы можете увидеть или скачать на сайте Министерства образования и науки Республики Татарстан </a:t>
            </a:r>
            <a:r>
              <a:rPr lang="en-US" sz="1200" b="1" dirty="0">
                <a:solidFill>
                  <a:srgbClr val="C00000"/>
                </a:solidFill>
              </a:rPr>
              <a:t>mon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tatarstan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ru</a:t>
            </a:r>
            <a:r>
              <a:rPr lang="ru-RU" sz="1200" b="1" dirty="0">
                <a:solidFill>
                  <a:srgbClr val="C00000"/>
                </a:solidFill>
              </a:rPr>
              <a:t> в </a:t>
            </a:r>
            <a:r>
              <a:rPr lang="ru-RU" sz="1200" b="1" dirty="0">
                <a:solidFill>
                  <a:schemeClr val="tx2"/>
                </a:solidFill>
              </a:rPr>
              <a:t>разделе «Дошкольное образование».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26626" name="Picture 2" descr="C:\Users\сирина\Desktop\выступление\тнв\IMG_8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4" y="5661"/>
            <a:ext cx="3869439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сирина\Desktop\выступление\тнв\IMG_8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1147" y="12834"/>
            <a:ext cx="3888432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сирина\Desktop\выступление\тнв\IMG_80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3039807"/>
            <a:ext cx="3869439" cy="279669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сирина\Desktop\выступление\тнв\IMG_80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3645" y="3063613"/>
            <a:ext cx="3781206" cy="27728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18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51373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0" indent="0"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Телепередача  для детей «</a:t>
            </a:r>
            <a:r>
              <a:rPr lang="tt-RU" sz="2400" b="1" dirty="0">
                <a:solidFill>
                  <a:srgbClr val="C00000"/>
                </a:solidFill>
              </a:rPr>
              <a:t>Әкият </a:t>
            </a:r>
            <a:r>
              <a:rPr lang="tt-RU" sz="2400" b="1" dirty="0" smtClean="0">
                <a:solidFill>
                  <a:srgbClr val="C00000"/>
                </a:solidFill>
              </a:rPr>
              <a:t>илендә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2370"/>
            <a:ext cx="8424935" cy="575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27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7210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319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56256173"/>
              </p:ext>
            </p:extLst>
          </p:nvPr>
        </p:nvGraphicFramePr>
        <p:xfrm>
          <a:off x="5580112" y="116632"/>
          <a:ext cx="3328539" cy="2303586"/>
        </p:xfrm>
        <a:graphic>
          <a:graphicData uri="http://schemas.openxmlformats.org/presentationml/2006/ole">
            <p:oleObj spid="_x0000_s13540" name="Слайд" r:id="rId3" imgW="4572000" imgH="3429115" progId="PowerPoint.Slide.8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2793" y="3198702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Инновация учебно-методических комплектов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ориентированность,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rgbClr val="002060"/>
                </a:solidFill>
              </a:rPr>
              <a:t>мультимедийность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обучение </a:t>
            </a:r>
            <a:r>
              <a:rPr lang="ru-RU" dirty="0">
                <a:solidFill>
                  <a:srgbClr val="002060"/>
                </a:solidFill>
              </a:rPr>
              <a:t>с помощью </a:t>
            </a:r>
            <a:r>
              <a:rPr lang="ru-RU" dirty="0" err="1" smtClean="0">
                <a:solidFill>
                  <a:srgbClr val="002060"/>
                </a:solidFill>
              </a:rPr>
              <a:t>игр</a:t>
            </a:r>
            <a:r>
              <a:rPr lang="ru-RU" dirty="0" err="1">
                <a:solidFill>
                  <a:srgbClr val="002060"/>
                </a:solidFill>
              </a:rPr>
              <a:t>,</a:t>
            </a:r>
            <a:r>
              <a:rPr lang="ru-RU" dirty="0" err="1" smtClean="0">
                <a:solidFill>
                  <a:srgbClr val="002060"/>
                </a:solidFill>
              </a:rPr>
              <a:t>сказок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мультфильмов.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Основная </a:t>
            </a:r>
            <a:r>
              <a:rPr lang="ru-RU" b="1" u="sng" dirty="0">
                <a:solidFill>
                  <a:srgbClr val="C00000"/>
                </a:solidFill>
              </a:rPr>
              <a:t>цель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- формирование правильной устной </a:t>
            </a:r>
            <a:r>
              <a:rPr lang="ru-RU" dirty="0" smtClean="0">
                <a:solidFill>
                  <a:srgbClr val="002060"/>
                </a:solidFill>
              </a:rPr>
              <a:t>татарской (родной) </a:t>
            </a:r>
            <a:r>
              <a:rPr lang="ru-RU" dirty="0">
                <a:solidFill>
                  <a:srgbClr val="002060"/>
                </a:solidFill>
              </a:rPr>
              <a:t>речи детей дошкольного возраста.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Главной </a:t>
            </a:r>
            <a:r>
              <a:rPr lang="ru-RU" b="1" u="sng" dirty="0">
                <a:solidFill>
                  <a:srgbClr val="C00000"/>
                </a:solidFill>
              </a:rPr>
              <a:t>задачей освоения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является обучение детей правильно и красиво говорить (формирование грамматического строя речи, фонетического и лексического уровней языковой системы, развитии связной речи).</a:t>
            </a:r>
          </a:p>
          <a:p>
            <a:endParaRPr lang="ru-RU" dirty="0"/>
          </a:p>
        </p:txBody>
      </p:sp>
      <p:pic>
        <p:nvPicPr>
          <p:cNvPr id="2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547033" y="332375"/>
            <a:ext cx="850273" cy="101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60541">
            <a:off x="1321319" y="-65426"/>
            <a:ext cx="873560" cy="106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6414" y="83232"/>
            <a:ext cx="800625" cy="106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12208">
            <a:off x="3069457" y="160353"/>
            <a:ext cx="791338" cy="1229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41973">
            <a:off x="3340166" y="1110091"/>
            <a:ext cx="793991" cy="1138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1472327" y="1148490"/>
            <a:ext cx="645317" cy="55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5711" y="1854211"/>
            <a:ext cx="772161" cy="64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2355585" y="2099895"/>
            <a:ext cx="644092" cy="67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6388" y="1120113"/>
            <a:ext cx="587109" cy="81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561" y="1271004"/>
            <a:ext cx="573256" cy="816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3120557" y="2172308"/>
            <a:ext cx="689138" cy="74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192558" y="14422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44958" y="15946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97358" y="17470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3968" y="367430"/>
            <a:ext cx="975519" cy="1378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895402" y="1635840"/>
            <a:ext cx="1136618" cy="156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396205">
            <a:off x="4686741" y="1750546"/>
            <a:ext cx="1145493" cy="1491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82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6270287" y="2020392"/>
            <a:ext cx="1051680" cy="1427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52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8650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699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744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46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литер\IMG_8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5250" y="-71438"/>
            <a:ext cx="9334500" cy="70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97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84622" y="-79375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5499" y="5546055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1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комплект </a:t>
            </a:r>
            <a:r>
              <a:rPr lang="ru-RU" b="1" u="sng" dirty="0" smtClean="0">
                <a:solidFill>
                  <a:srgbClr val="C00000"/>
                </a:solidFill>
              </a:rPr>
              <a:t>– 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Татарча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сөйләшәбез</a:t>
            </a:r>
            <a:r>
              <a:rPr lang="ru-RU" b="1" dirty="0">
                <a:solidFill>
                  <a:srgbClr val="C00000"/>
                </a:solidFill>
              </a:rPr>
              <a:t>» - «Говорим </a:t>
            </a:r>
            <a:r>
              <a:rPr lang="ru-RU" b="1" dirty="0" err="1">
                <a:solidFill>
                  <a:srgbClr val="C00000"/>
                </a:solidFill>
              </a:rPr>
              <a:t>по-татарский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создан 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Мирхатовны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Кидрячевой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Раушании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Гайнулловны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u="sng" dirty="0" smtClean="0">
                <a:solidFill>
                  <a:schemeClr val="tx2"/>
                </a:solidFill>
              </a:rPr>
              <a:t>предназначен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для  обучения </a:t>
            </a:r>
            <a:r>
              <a:rPr lang="ru-RU" sz="1600" dirty="0">
                <a:solidFill>
                  <a:srgbClr val="002060"/>
                </a:solidFill>
              </a:rPr>
              <a:t>русскоязычных детей татарскому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66288">
            <a:off x="221274" y="149462"/>
            <a:ext cx="1700546" cy="2162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9956" y="421509"/>
            <a:ext cx="1576324" cy="2124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64786">
            <a:off x="3592543" y="348360"/>
            <a:ext cx="1740857" cy="233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82467">
            <a:off x="5460705" y="743544"/>
            <a:ext cx="1787535" cy="2427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67643">
            <a:off x="7162793" y="721929"/>
            <a:ext cx="1768384" cy="242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650210" y="2407470"/>
            <a:ext cx="102028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8084" y="2799887"/>
            <a:ext cx="1023938" cy="107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656983" y="4442350"/>
            <a:ext cx="1003597" cy="1080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55582">
            <a:off x="2075303" y="2533286"/>
            <a:ext cx="1035219" cy="1426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52765">
            <a:off x="2828248" y="3782518"/>
            <a:ext cx="1028745" cy="150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7648241" y="3604316"/>
            <a:ext cx="1281384" cy="135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16259" y="35428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68659" y="36952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664770" y="3695253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95321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1263" y="162641"/>
            <a:ext cx="7051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Комплект учебно-методического  комплекта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Татарча</a:t>
            </a:r>
            <a:r>
              <a:rPr lang="ru-RU" b="1" dirty="0" smtClean="0">
                <a:solidFill>
                  <a:srgbClr val="C00000"/>
                </a:solidFill>
              </a:rPr>
              <a:t> с</a:t>
            </a:r>
            <a:r>
              <a:rPr lang="tt-RU" b="1" dirty="0" smtClean="0">
                <a:solidFill>
                  <a:srgbClr val="C00000"/>
                </a:solidFill>
              </a:rPr>
              <a:t>өйләшәбез</a:t>
            </a:r>
            <a:r>
              <a:rPr lang="ru-RU" b="1" dirty="0" smtClean="0">
                <a:solidFill>
                  <a:srgbClr val="C00000"/>
                </a:solidFill>
              </a:rPr>
              <a:t>» - « Говорим по татарский» состоит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464" y="1085971"/>
            <a:ext cx="76866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1. </a:t>
            </a:r>
            <a:r>
              <a:rPr lang="ru-RU" b="1" dirty="0" smtClean="0">
                <a:solidFill>
                  <a:schemeClr val="tx2"/>
                </a:solidFill>
              </a:rPr>
              <a:t>Программа  по обучению русскоязычных детей татарскому языку в детском саду</a:t>
            </a:r>
          </a:p>
          <a:p>
            <a:pPr>
              <a:defRPr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. 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3</a:t>
            </a:r>
            <a:r>
              <a:rPr lang="ru-RU" b="1" dirty="0" smtClean="0">
                <a:solidFill>
                  <a:schemeClr val="tx2"/>
                </a:solidFill>
              </a:rPr>
              <a:t>. </a:t>
            </a:r>
            <a:r>
              <a:rPr lang="ru-RU" b="1" dirty="0">
                <a:solidFill>
                  <a:schemeClr val="tx2"/>
                </a:solidFill>
              </a:rPr>
              <a:t>Рабочие тетради для </a:t>
            </a:r>
            <a:r>
              <a:rPr lang="ru-RU" b="1" dirty="0" smtClean="0">
                <a:solidFill>
                  <a:schemeClr val="tx2"/>
                </a:solidFill>
              </a:rPr>
              <a:t>детей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4.Аудиоматериалы</a:t>
            </a: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5.Видеоматериалы 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6. Наглядные  и демонстрационные материалы </a:t>
            </a:r>
          </a:p>
        </p:txBody>
      </p:sp>
      <p:pic>
        <p:nvPicPr>
          <p:cNvPr id="14338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70163">
            <a:off x="7177369" y="907724"/>
            <a:ext cx="1151152" cy="1397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85331">
            <a:off x="8071793" y="2051150"/>
            <a:ext cx="959962" cy="1263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76100">
            <a:off x="4361949" y="2694965"/>
            <a:ext cx="990335" cy="1294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4438">
            <a:off x="5603210" y="2746881"/>
            <a:ext cx="945090" cy="1302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7489">
            <a:off x="6779890" y="2729985"/>
            <a:ext cx="988630" cy="1299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354575" y="4144716"/>
            <a:ext cx="901249" cy="795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9571" y="4099199"/>
            <a:ext cx="855775" cy="804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32319">
            <a:off x="3790541" y="4133292"/>
            <a:ext cx="907659" cy="7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6927">
            <a:off x="3949445" y="5059773"/>
            <a:ext cx="748989" cy="847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6625">
            <a:off x="5384366" y="5017891"/>
            <a:ext cx="678943" cy="930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4051" y="5167993"/>
            <a:ext cx="862848" cy="821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623023" y="4372328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802566" y="4550070"/>
            <a:ext cx="900115" cy="108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965886" y="4711834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8166300" y="4962866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120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690" y="548680"/>
            <a:ext cx="703852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u="sng" dirty="0" smtClean="0">
                <a:solidFill>
                  <a:srgbClr val="002060"/>
                </a:solidFill>
              </a:rPr>
              <a:t>Проект  </a:t>
            </a:r>
            <a:r>
              <a:rPr lang="tt-RU" b="1" u="sng" dirty="0" smtClean="0">
                <a:solidFill>
                  <a:srgbClr val="C00000"/>
                </a:solidFill>
              </a:rPr>
              <a:t>“ Говорим   по татарский “</a:t>
            </a:r>
            <a:r>
              <a:rPr lang="tt-RU" u="sng" dirty="0" smtClean="0">
                <a:solidFill>
                  <a:srgbClr val="002060"/>
                </a:solidFill>
              </a:rPr>
              <a:t>состоит </a:t>
            </a:r>
            <a:r>
              <a:rPr lang="tt-RU" u="sng" dirty="0">
                <a:solidFill>
                  <a:srgbClr val="002060"/>
                </a:solidFill>
              </a:rPr>
              <a:t>из трех частей </a:t>
            </a:r>
            <a:r>
              <a:rPr lang="tt-RU" u="sng" dirty="0" smtClean="0">
                <a:solidFill>
                  <a:srgbClr val="002060"/>
                </a:solidFill>
              </a:rPr>
              <a:t>:</a:t>
            </a:r>
          </a:p>
          <a:p>
            <a:r>
              <a:rPr lang="tt-RU" b="1" dirty="0" smtClean="0">
                <a:solidFill>
                  <a:srgbClr val="C00000"/>
                </a:solidFill>
              </a:rPr>
              <a:t>1 часть  “Минем </a:t>
            </a:r>
            <a:r>
              <a:rPr lang="tt-RU" b="1" dirty="0">
                <a:solidFill>
                  <a:srgbClr val="C00000"/>
                </a:solidFill>
              </a:rPr>
              <a:t>өем</a:t>
            </a:r>
            <a:r>
              <a:rPr lang="tt-RU" b="1" dirty="0" smtClean="0">
                <a:solidFill>
                  <a:srgbClr val="C00000"/>
                </a:solidFill>
              </a:rPr>
              <a:t>”-” Мой  дом” -  предназначена для детей средней группы 4-5 лет.</a:t>
            </a:r>
          </a:p>
          <a:p>
            <a:endParaRPr lang="tt-RU" b="1" dirty="0" smtClean="0">
              <a:solidFill>
                <a:srgbClr val="C00000"/>
              </a:solidFill>
            </a:endParaRPr>
          </a:p>
          <a:p>
            <a:endParaRPr lang="tt-RU" sz="1400" dirty="0"/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713918" y="1957628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5817" y="4446265"/>
            <a:ext cx="907659" cy="7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6927">
            <a:off x="3308758" y="5271131"/>
            <a:ext cx="784073" cy="1034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1126" y="1764397"/>
            <a:ext cx="1505059" cy="200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сирина\Desktop\выступление\тетр2\IMG_799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25502">
            <a:off x="4029953" y="2264354"/>
            <a:ext cx="1537439" cy="1227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сирина\Desktop\выступление\тетр2\IMG_79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37243">
            <a:off x="7403190" y="2258008"/>
            <a:ext cx="1516055" cy="1075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сирина\Desktop\выступление\тетр2\IMG_799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29360">
            <a:off x="7409103" y="867011"/>
            <a:ext cx="1685554" cy="1271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сирина\Desktop\выступление\облож\IMG_80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15111">
            <a:off x="5654766" y="2388792"/>
            <a:ext cx="1535731" cy="1051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39954" y="4295379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C:\Users\сирина\Desktop\выступление\фотки\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5302" y="3488424"/>
            <a:ext cx="4585393" cy="3212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158089" y="2858278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1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690" y="548680"/>
            <a:ext cx="70385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u="sng" dirty="0" smtClean="0">
                <a:solidFill>
                  <a:srgbClr val="C00000"/>
                </a:solidFill>
              </a:rPr>
              <a:t>2 часть  “Уйный –уйный үсәбез”-” Играя растем” </a:t>
            </a:r>
            <a:r>
              <a:rPr lang="tt-RU" sz="2000" b="1" dirty="0" smtClean="0">
                <a:solidFill>
                  <a:srgbClr val="C00000"/>
                </a:solidFill>
              </a:rPr>
              <a:t>предназначена для детей</a:t>
            </a:r>
            <a:r>
              <a:rPr lang="tt-RU" sz="2000" dirty="0" smtClean="0">
                <a:solidFill>
                  <a:srgbClr val="C00000"/>
                </a:solidFill>
              </a:rPr>
              <a:t> </a:t>
            </a:r>
            <a:r>
              <a:rPr lang="tt-RU" sz="2000" b="1" dirty="0" smtClean="0">
                <a:solidFill>
                  <a:srgbClr val="C00000"/>
                </a:solidFill>
              </a:rPr>
              <a:t>старшей  группы 5-6 лет</a:t>
            </a:r>
          </a:p>
          <a:p>
            <a:endParaRPr lang="tt-RU" sz="1400" dirty="0">
              <a:solidFill>
                <a:srgbClr val="C00000"/>
              </a:solidFill>
            </a:endParaRPr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1256613" y="1640521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56237" y="4193015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сирина\Desktop\выступление\фотки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6232" y="3523908"/>
            <a:ext cx="4451226" cy="3195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3811" y="1758966"/>
            <a:ext cx="1297485" cy="188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сирина\Desktop\выступление\6 лет\IMG_805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70948">
            <a:off x="2344380" y="4310844"/>
            <a:ext cx="1936854" cy="1393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сирина\Desktop\выступление\6 лет\IMG_80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0020">
            <a:off x="6769691" y="1755298"/>
            <a:ext cx="2107311" cy="1425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сирина\Desktop\выступление\6 лет\IMG_805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1615">
            <a:off x="3005246" y="5482383"/>
            <a:ext cx="2005042" cy="1319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сирина\Desktop\выступление\6 лет\IMG_805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6135" y="1701126"/>
            <a:ext cx="2226048" cy="1407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316272" y="2436697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21159288">
            <a:off x="366968" y="4318042"/>
            <a:ext cx="1675865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t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“Уйный-уйный </a:t>
            </a:r>
            <a:endParaRPr lang="tt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үсәбез</a:t>
            </a:r>
            <a:r>
              <a:rPr lang="tt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03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267" y="548680"/>
            <a:ext cx="785017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u="sng" dirty="0" smtClean="0">
                <a:solidFill>
                  <a:srgbClr val="C00000"/>
                </a:solidFill>
              </a:rPr>
              <a:t>3 часть  </a:t>
            </a:r>
            <a:r>
              <a:rPr lang="tt-RU" b="1" dirty="0" smtClean="0">
                <a:solidFill>
                  <a:srgbClr val="C00000"/>
                </a:solidFill>
              </a:rPr>
              <a:t>“Без инде хәзер зурлар- мәктәпкә илтә юллар”- </a:t>
            </a:r>
          </a:p>
          <a:p>
            <a:r>
              <a:rPr lang="tt-RU" b="1" dirty="0" smtClean="0">
                <a:solidFill>
                  <a:srgbClr val="C00000"/>
                </a:solidFill>
              </a:rPr>
              <a:t>“Мы  сейчас  уже большие, в школу нас ведет дорога” </a:t>
            </a:r>
          </a:p>
          <a:p>
            <a:r>
              <a:rPr lang="tt-RU" dirty="0">
                <a:solidFill>
                  <a:srgbClr val="002060"/>
                </a:solidFill>
              </a:rPr>
              <a:t> </a:t>
            </a:r>
            <a:r>
              <a:rPr lang="tt-RU" dirty="0" smtClean="0">
                <a:solidFill>
                  <a:srgbClr val="002060"/>
                </a:solidFill>
              </a:rPr>
              <a:t>предназначена  для детей  подготовительной к школе   группе 6-7 лет</a:t>
            </a:r>
          </a:p>
          <a:p>
            <a:endParaRPr lang="tt-RU" sz="1400" dirty="0"/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1172448" y="1870832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58324">
            <a:off x="178152" y="2791483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51515">
            <a:off x="2655263" y="1813118"/>
            <a:ext cx="1421817" cy="2006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сирина\Desktop\выступление\фотки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4788" y="3473624"/>
            <a:ext cx="4512501" cy="3267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сирина\Desktop\выступление\7 лет\IMG_80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863" y="1484784"/>
            <a:ext cx="1860426" cy="1146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сирина\Desktop\выступление\7 лет\IMG_806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57625"/>
            <a:ext cx="2059995" cy="1288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сирина\Desktop\выступление\7 лет\IMG_806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4934" y="2406458"/>
            <a:ext cx="1872208" cy="1106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сирина\Desktop\выступление\7 лет\IMG_806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54411">
            <a:off x="2396552" y="4371432"/>
            <a:ext cx="1939238" cy="1472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56237" y="4193015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1231493">
            <a:off x="517542" y="4490034"/>
            <a:ext cx="142209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t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“Без инде хәзер зурлар </a:t>
            </a:r>
            <a:endParaRPr lang="tt-RU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мәктәпкә илтә </a:t>
            </a:r>
            <a:r>
              <a:rPr lang="tt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юллар”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2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Диаграмма 1"/>
          <p:cNvGraphicFramePr>
            <a:graphicFrameLocks/>
          </p:cNvGraphicFramePr>
          <p:nvPr/>
        </p:nvGraphicFramePr>
        <p:xfrm>
          <a:off x="1473200" y="1938338"/>
          <a:ext cx="6197600" cy="3860800"/>
        </p:xfrm>
        <a:graphic>
          <a:graphicData uri="http://schemas.openxmlformats.org/presentationml/2006/ole">
            <p:oleObj spid="_x0000_s2381" r:id="rId3" imgW="6194073" imgH="3859102" progId="Excel.Sheet.8">
              <p:embed/>
            </p:oleObj>
          </a:graphicData>
        </a:graphic>
      </p:graphicFrame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684213" y="400050"/>
            <a:ext cx="79914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дети по окончании начальной школы свободно владеют  двумя государственными языками </a:t>
            </a:r>
          </a:p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</a:p>
          <a:p>
            <a:pPr algn="ctr" eaLnBrk="1" hangingPunct="1">
              <a:defRPr/>
            </a:pPr>
            <a:endParaRPr lang="ru-RU" sz="2400" b="1" dirty="0" smtClean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Объем словарного запаса по новой программе</a:t>
            </a:r>
          </a:p>
        </p:txBody>
      </p:sp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1547813" y="272891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Детский сад</a:t>
            </a:r>
          </a:p>
        </p:txBody>
      </p:sp>
      <p:sp>
        <p:nvSpPr>
          <p:cNvPr id="4102" name="TextBox 3"/>
          <p:cNvSpPr txBox="1">
            <a:spLocks noChangeArrowheads="1"/>
          </p:cNvSpPr>
          <p:nvPr/>
        </p:nvSpPr>
        <p:spPr bwMode="auto">
          <a:xfrm>
            <a:off x="3851275" y="2749550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Начальная школа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708400" y="2565400"/>
            <a:ext cx="0" cy="1511300"/>
          </a:xfrm>
          <a:prstGeom prst="straightConnector1">
            <a:avLst/>
          </a:prstGeom>
          <a:ln w="38100" cap="sq" cmpd="sng">
            <a:solidFill>
              <a:srgbClr val="276F1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1705</TotalTime>
  <Words>804</Words>
  <Application>Microsoft Office PowerPoint</Application>
  <PresentationFormat>Экран (4:3)</PresentationFormat>
  <Paragraphs>182</Paragraphs>
  <Slides>33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Воздушный поток</vt:lpstr>
      <vt:lpstr>Слайд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Суть новых подходов</vt:lpstr>
      <vt:lpstr>Участники образовательного процесса: </vt:lpstr>
      <vt:lpstr>Слайд 17</vt:lpstr>
      <vt:lpstr>Слайд 18</vt:lpstr>
      <vt:lpstr>Слайд 19</vt:lpstr>
      <vt:lpstr>Слайд 20</vt:lpstr>
      <vt:lpstr>Перевод мультипликационных фильмов  «Союзмультфильм» на татарский язык</vt:lpstr>
      <vt:lpstr>Слайд 22</vt:lpstr>
      <vt:lpstr>Слайд 23</vt:lpstr>
      <vt:lpstr>Анимационные сюжеты (до 3-х минут)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Алька</dc:creator>
  <cp:lastModifiedBy>123</cp:lastModifiedBy>
  <cp:revision>324</cp:revision>
  <dcterms:created xsi:type="dcterms:W3CDTF">2012-02-13T16:24:48Z</dcterms:created>
  <dcterms:modified xsi:type="dcterms:W3CDTF">2015-04-28T07:00:46Z</dcterms:modified>
</cp:coreProperties>
</file>